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0" r:id="rId6"/>
    <p:sldId id="264" r:id="rId7"/>
    <p:sldId id="265" r:id="rId8"/>
    <p:sldId id="266" r:id="rId9"/>
    <p:sldId id="261" r:id="rId10"/>
    <p:sldId id="262" r:id="rId11"/>
  </p:sldIdLst>
  <p:sldSz cx="9144000" cy="5143500" type="screen16x9"/>
  <p:notesSz cx="6858000" cy="9144000"/>
  <p:embeddedFontLst>
    <p:embeddedFont>
      <p:font typeface="Rubik" panose="020B0604020202020204" charset="-79"/>
      <p:regular r:id="rId13"/>
      <p:bold r:id="rId14"/>
      <p:italic r:id="rId15"/>
      <p:boldItalic r:id="rId16"/>
    </p:embeddedFont>
    <p:embeddedFont>
      <p:font typeface="Rubik ExtraBold" panose="020B0604020202020204" charset="-79"/>
      <p:bold r:id="rId17"/>
      <p:boldItalic r:id="rId18"/>
    </p:embeddedFont>
    <p:embeddedFont>
      <p:font typeface="Rubik SemiBold" panose="020B0604020202020204" charset="-79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8" y="-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911254b2d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911254b2d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49733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27762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586746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7cdae34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a7cdae34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73778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7cdae34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a7cdae34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071325" y="1408375"/>
            <a:ext cx="3401100" cy="250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5071325" y="1408375"/>
            <a:ext cx="3401100" cy="250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drive/folders/1GO7Ev7fYdPgraJRGRCCejHtVpfj8KoLX?usp=share_link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-12350"/>
            <a:ext cx="9225900" cy="5143500"/>
          </a:xfrm>
          <a:prstGeom prst="rect">
            <a:avLst/>
          </a:prstGeom>
          <a:solidFill>
            <a:srgbClr val="F5B931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 rot="2700000">
            <a:off x="5526955" y="763633"/>
            <a:ext cx="2051741" cy="2067439"/>
          </a:xfrm>
          <a:prstGeom prst="roundRect">
            <a:avLst>
              <a:gd name="adj" fmla="val 16667"/>
            </a:avLst>
          </a:prstGeom>
          <a:solidFill>
            <a:srgbClr val="F5B9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 rot="2700000">
            <a:off x="5526955" y="2420033"/>
            <a:ext cx="2051741" cy="2067439"/>
          </a:xfrm>
          <a:prstGeom prst="roundRect">
            <a:avLst>
              <a:gd name="adj" fmla="val 16667"/>
            </a:avLst>
          </a:prstGeom>
          <a:solidFill>
            <a:srgbClr val="F5B9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 rot="2700000">
            <a:off x="6061724" y="100995"/>
            <a:ext cx="5128928" cy="51679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953150" y="1246175"/>
            <a:ext cx="2730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Virtual Internship</a:t>
            </a:r>
            <a:endParaRPr sz="35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rgbClr val="019FAB"/>
                </a:solidFill>
                <a:latin typeface="Rubik"/>
                <a:ea typeface="Rubik"/>
                <a:cs typeface="Rubik"/>
                <a:sym typeface="Rubik"/>
              </a:rPr>
              <a:t>Experience</a:t>
            </a:r>
            <a:endParaRPr sz="3500" b="1" i="0" u="none" strike="noStrike" cap="none">
              <a:solidFill>
                <a:srgbClr val="019FAB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rgbClr val="019FAB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355" y="189900"/>
            <a:ext cx="1795075" cy="8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529625" y="3193400"/>
            <a:ext cx="4247700" cy="152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785075" y="3329450"/>
            <a:ext cx="37368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b="1">
                <a:latin typeface="Rubik"/>
                <a:ea typeface="Rubik"/>
                <a:cs typeface="Rubik"/>
                <a:sym typeface="Rubik"/>
              </a:rPr>
              <a:t>Task 5 Report</a:t>
            </a:r>
            <a:endParaRPr sz="318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8070" y="2928470"/>
            <a:ext cx="1248000" cy="1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1429500" y="1866700"/>
            <a:ext cx="62850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" sz="5800" b="0" i="0" u="none" strike="noStrike" cap="none">
                <a:solidFill>
                  <a:schemeClr val="lt1"/>
                </a:solidFill>
                <a:latin typeface="Rubik ExtraBold"/>
                <a:ea typeface="Rubik ExtraBold"/>
                <a:cs typeface="Rubik ExtraBold"/>
                <a:sym typeface="Rubik ExtraBold"/>
              </a:rPr>
              <a:t>Thank You!</a:t>
            </a:r>
            <a:endParaRPr sz="5800" b="0" i="0" u="none" strike="noStrike" cap="none">
              <a:solidFill>
                <a:schemeClr val="lt1"/>
              </a:solidFill>
              <a:latin typeface="Rubik ExtraBold"/>
              <a:ea typeface="Rubik ExtraBold"/>
              <a:cs typeface="Rubik ExtraBold"/>
              <a:sym typeface="Rubik ExtraBold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800" y="4050250"/>
            <a:ext cx="482725" cy="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4027250" y="175362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572000" y="1728775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ubik SemiBold"/>
                <a:ea typeface="Rubik SemiBold"/>
                <a:cs typeface="Rubik SemiBold"/>
                <a:sym typeface="Rubik SemiBold"/>
              </a:rPr>
              <a:t>Soal</a:t>
            </a:r>
            <a:endParaRPr sz="1800" b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056450" y="2308375"/>
            <a:ext cx="28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4027250" y="236852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056450" y="2315275"/>
            <a:ext cx="28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572000" y="2338375"/>
            <a:ext cx="400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>
                <a:latin typeface="Rubik SemiBold"/>
                <a:ea typeface="Rubik SemiBold"/>
                <a:cs typeface="Rubik SemiBold"/>
                <a:sym typeface="Rubik SemiBold"/>
              </a:rPr>
              <a:t>Hasil </a:t>
            </a:r>
            <a:endParaRPr sz="1700" b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027250" y="3036675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056450" y="2983425"/>
            <a:ext cx="28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sz="21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572000" y="3006525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Report</a:t>
            </a:r>
            <a:endParaRPr sz="1800" b="0" i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4027250" y="3700450"/>
            <a:ext cx="413400" cy="401400"/>
          </a:xfrm>
          <a:prstGeom prst="ellipse">
            <a:avLst/>
          </a:prstGeom>
          <a:solidFill>
            <a:srgbClr val="D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056450" y="3647200"/>
            <a:ext cx="28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sz="2100" b="1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572000" y="3670300"/>
            <a:ext cx="40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Kesimpulan</a:t>
            </a:r>
            <a:endParaRPr sz="1800" b="0" i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33650" y="464925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1. Soal</a:t>
            </a:r>
            <a:endParaRPr sz="2900" b="1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50" y="1282425"/>
            <a:ext cx="3247150" cy="32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263150" y="1320525"/>
            <a:ext cx="4222500" cy="28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Task yang akan dikerjakan : </a:t>
            </a:r>
            <a:endParaRPr sz="11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AutoNum type="arabicPeriod"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Buat scenario test untuk integration test dari 2 API tersebut dan implementasikan ke dalam k6 serta tambahkan assertion dari tiap test yang dilakukan dalam 1 file test</a:t>
            </a:r>
            <a:endParaRPr sz="11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AutoNum type="arabicPeriod"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Buat scenario test untuk menguji performance dari 2 API tersebut dengan total 1000 virtual user, 3500 iterasi dan batas maksimum toleransi response APInya 2 second serta tambahkan assertion dari tiap test yang dilakukan dalam 1 file test</a:t>
            </a:r>
            <a:endParaRPr sz="11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AutoNum type="arabicPeriod"/>
            </a:pPr>
            <a:r>
              <a:rPr lang="en" sz="11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Generate report dalam bentuk HTML dari soal no. 2 untuk mendapatkan visualisasi dari performance test yang dilakukan</a:t>
            </a:r>
            <a:endParaRPr sz="1300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733650" y="569700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2. Hasil</a:t>
            </a:r>
            <a:endParaRPr sz="2900" b="1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858013" y="1376950"/>
            <a:ext cx="59784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Hasil: link drive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500" b="1" dirty="0">
                <a:solidFill>
                  <a:srgbClr val="333333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https://drive.google.com/drive/folders/1GO7Ev7fYdPgraJRGRCCejHtVpfj8KoLX?usp=share_link</a:t>
            </a:r>
            <a:endParaRPr lang="en-ID" sz="1500" b="1" dirty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 sz="1500" b="1" dirty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33333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9943461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480000" y="290862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3. Report HTTP_Post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8E6DC4-C5E4-DF94-A8ED-2B75DB160B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80" b="19039"/>
          <a:stretch/>
        </p:blipFill>
        <p:spPr>
          <a:xfrm>
            <a:off x="0" y="770466"/>
            <a:ext cx="9144000" cy="3393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0CE6E-CBE2-CA5A-4BAF-72673101AF73}"/>
              </a:ext>
            </a:extLst>
          </p:cNvPr>
          <p:cNvSpPr txBox="1"/>
          <p:nvPr/>
        </p:nvSpPr>
        <p:spPr>
          <a:xfrm>
            <a:off x="163629" y="4310338"/>
            <a:ext cx="8816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Total request </a:t>
            </a:r>
            <a:r>
              <a:rPr lang="en-US" sz="1100" dirty="0" err="1"/>
              <a:t>sebanyak</a:t>
            </a:r>
            <a:r>
              <a:rPr lang="en-US" sz="1100" dirty="0"/>
              <a:t> 3500 request, rata-rata waktu total yang </a:t>
            </a:r>
            <a:r>
              <a:rPr lang="en-US" sz="1100" dirty="0" err="1"/>
              <a:t>dibutuhkan</a:t>
            </a:r>
            <a:r>
              <a:rPr lang="en-US" sz="1100" dirty="0"/>
              <a:t> server untuk </a:t>
            </a:r>
            <a:r>
              <a:rPr lang="en-US" sz="1100" dirty="0" err="1"/>
              <a:t>memproses</a:t>
            </a:r>
            <a:r>
              <a:rPr lang="en-US" sz="1100" dirty="0"/>
              <a:t> </a:t>
            </a:r>
            <a:r>
              <a:rPr lang="en-US" sz="1100" dirty="0" err="1"/>
              <a:t>permintaan</a:t>
            </a:r>
            <a:r>
              <a:rPr lang="en-US" sz="1100" dirty="0"/>
              <a:t> dan </a:t>
            </a:r>
            <a:r>
              <a:rPr lang="en-US" sz="1100" dirty="0" err="1"/>
              <a:t>merespons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1.9 </a:t>
            </a:r>
            <a:r>
              <a:rPr lang="en-US" sz="1100" dirty="0" err="1"/>
              <a:t>detik</a:t>
            </a:r>
            <a:r>
              <a:rPr lang="en-US" sz="1100" dirty="0"/>
              <a:t>, 95% </a:t>
            </a:r>
            <a:r>
              <a:rPr lang="en-US" sz="1100" dirty="0" err="1"/>
              <a:t>requestnya</a:t>
            </a:r>
            <a:r>
              <a:rPr lang="en-US" sz="1100" dirty="0"/>
              <a:t> </a:t>
            </a:r>
            <a:r>
              <a:rPr lang="en-US" sz="1100" dirty="0" err="1"/>
              <a:t>diatas</a:t>
            </a:r>
            <a:r>
              <a:rPr lang="en-US" sz="1100" dirty="0"/>
              <a:t> 200ms </a:t>
            </a:r>
            <a:r>
              <a:rPr lang="en-US" sz="1100" dirty="0" err="1"/>
              <a:t>yaitu</a:t>
            </a:r>
            <a:r>
              <a:rPr lang="en-US" sz="1100" dirty="0"/>
              <a:t> 2526.58ms, 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480000" y="290862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3. Report HTTP_Post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CFE16-AC41-EA6A-FEF8-98B18182F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575" r="10500" b="43929"/>
          <a:stretch/>
        </p:blipFill>
        <p:spPr>
          <a:xfrm>
            <a:off x="480000" y="3012559"/>
            <a:ext cx="8184000" cy="1054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46D1-CA2E-569A-4FB0-D68C393B56F0}"/>
              </a:ext>
            </a:extLst>
          </p:cNvPr>
          <p:cNvSpPr txBox="1"/>
          <p:nvPr/>
        </p:nvSpPr>
        <p:spPr>
          <a:xfrm flipH="1">
            <a:off x="4781550" y="1460500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/>
              <a:t>Sebanyak</a:t>
            </a:r>
            <a:r>
              <a:rPr lang="en-US" sz="1200" dirty="0"/>
              <a:t> 3500 request passed dengan </a:t>
            </a:r>
            <a:r>
              <a:rPr lang="en-US" sz="1200" dirty="0" err="1"/>
              <a:t>kecepatan</a:t>
            </a:r>
            <a:r>
              <a:rPr lang="en-US" sz="1200" dirty="0"/>
              <a:t> </a:t>
            </a:r>
            <a:r>
              <a:rPr lang="en-US" sz="1200" dirty="0" err="1"/>
              <a:t>dibawah</a:t>
            </a:r>
            <a:r>
              <a:rPr lang="en-US" sz="1200" dirty="0"/>
              <a:t> 197.88/s, 3500 </a:t>
            </a:r>
            <a:r>
              <a:rPr lang="en-US" sz="1200" dirty="0" err="1"/>
              <a:t>iterasi</a:t>
            </a:r>
            <a:r>
              <a:rPr lang="en-US" sz="1200" dirty="0"/>
              <a:t> dengan virtual </a:t>
            </a:r>
            <a:r>
              <a:rPr lang="en-US" sz="1200" dirty="0" err="1"/>
              <a:t>usernya</a:t>
            </a:r>
            <a:r>
              <a:rPr lang="en-US" sz="1200" dirty="0"/>
              <a:t> minimal 1 dan </a:t>
            </a:r>
            <a:r>
              <a:rPr lang="en-US" sz="1200" dirty="0" err="1"/>
              <a:t>maksimal</a:t>
            </a:r>
            <a:r>
              <a:rPr lang="en-US" sz="1200" dirty="0"/>
              <a:t> 1000, Menerima data </a:t>
            </a:r>
            <a:r>
              <a:rPr lang="en-US" sz="1200" dirty="0" err="1"/>
              <a:t>sebesar</a:t>
            </a:r>
            <a:r>
              <a:rPr lang="en-US" sz="1200" dirty="0"/>
              <a:t> 4,29 MB dengan </a:t>
            </a:r>
            <a:r>
              <a:rPr lang="en-US" sz="1200" dirty="0" err="1"/>
              <a:t>kecepatan</a:t>
            </a:r>
            <a:r>
              <a:rPr lang="en-US" sz="1200" dirty="0"/>
              <a:t> 0.37mB/s, </a:t>
            </a:r>
            <a:r>
              <a:rPr lang="en-US" sz="1200" dirty="0" err="1"/>
              <a:t>Mengirim</a:t>
            </a:r>
            <a:r>
              <a:rPr lang="en-US" sz="1200" dirty="0"/>
              <a:t> data </a:t>
            </a:r>
            <a:r>
              <a:rPr lang="en-US" sz="1200" dirty="0" err="1"/>
              <a:t>sebesar</a:t>
            </a:r>
            <a:r>
              <a:rPr lang="en-US" sz="1200" dirty="0"/>
              <a:t> 0.62MB dengan </a:t>
            </a:r>
            <a:r>
              <a:rPr lang="en-US" sz="1200" dirty="0" err="1"/>
              <a:t>kecepatan</a:t>
            </a:r>
            <a:r>
              <a:rPr lang="en-US" sz="1200" dirty="0"/>
              <a:t> 0.04mB/s</a:t>
            </a:r>
            <a:endParaRPr lang="en-ID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28861-8D43-D0F1-D46D-F33B98CE9F2E}"/>
              </a:ext>
            </a:extLst>
          </p:cNvPr>
          <p:cNvSpPr txBox="1"/>
          <p:nvPr/>
        </p:nvSpPr>
        <p:spPr>
          <a:xfrm flipH="1">
            <a:off x="486349" y="4176183"/>
            <a:ext cx="817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Check : </a:t>
            </a:r>
            <a:r>
              <a:rPr lang="en-US" sz="1200" dirty="0" err="1"/>
              <a:t>memeriksa</a:t>
            </a:r>
            <a:r>
              <a:rPr lang="en-US" sz="1200" dirty="0"/>
              <a:t> </a:t>
            </a:r>
            <a:r>
              <a:rPr lang="en-US" sz="1200" dirty="0" err="1"/>
              <a:t>memvalidasi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merespons</a:t>
            </a:r>
            <a:r>
              <a:rPr lang="en-US" sz="1200" dirty="0"/>
              <a:t> dengan </a:t>
            </a:r>
            <a:r>
              <a:rPr lang="en-US" sz="1200" dirty="0" err="1"/>
              <a:t>konten</a:t>
            </a:r>
            <a:r>
              <a:rPr lang="en-US" sz="1200" dirty="0"/>
              <a:t> yang </a:t>
            </a:r>
            <a:r>
              <a:rPr lang="en-US" sz="1200" dirty="0" err="1"/>
              <a:t>diharapkan</a:t>
            </a:r>
            <a:r>
              <a:rPr lang="en-US" sz="1200" dirty="0"/>
              <a:t>. </a:t>
            </a:r>
            <a:r>
              <a:rPr lang="en-US" sz="1200" dirty="0" err="1"/>
              <a:t>Misalnya</a:t>
            </a:r>
            <a:r>
              <a:rPr lang="en-US" sz="1200" dirty="0"/>
              <a:t>, </a:t>
            </a:r>
            <a:r>
              <a:rPr lang="en-US" sz="1200" dirty="0" err="1"/>
              <a:t>pemeriksaan</a:t>
            </a:r>
            <a:r>
              <a:rPr lang="en-US" sz="1200" dirty="0"/>
              <a:t> dapat </a:t>
            </a:r>
            <a:r>
              <a:rPr lang="en-US" sz="1200" dirty="0" err="1"/>
              <a:t>memvalidasi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permintaan</a:t>
            </a:r>
            <a:r>
              <a:rPr lang="en-US" sz="1200" dirty="0"/>
              <a:t> POST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response.status</a:t>
            </a:r>
            <a:r>
              <a:rPr lang="en-US" sz="1200" dirty="0"/>
              <a:t> == 201, atau </a:t>
            </a:r>
            <a:r>
              <a:rPr lang="en-US" sz="1200" dirty="0" err="1"/>
              <a:t>isi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ukuran</a:t>
            </a:r>
            <a:r>
              <a:rPr lang="en-US" sz="1200" dirty="0"/>
              <a:t> </a:t>
            </a:r>
            <a:r>
              <a:rPr lang="en-US" sz="1200" dirty="0" err="1"/>
              <a:t>tertentu</a:t>
            </a:r>
            <a:endParaRPr lang="en-ID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F8E4B8-0D19-AD6F-DCFA-996FC7A2E7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019" b="9618"/>
          <a:stretch/>
        </p:blipFill>
        <p:spPr>
          <a:xfrm>
            <a:off x="539750" y="1496395"/>
            <a:ext cx="4075289" cy="12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2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480000" y="290862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3. Report HTTP_PUT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E1CB8B-E71C-50A8-6CD3-E6C2F19E0A6E}"/>
              </a:ext>
            </a:extLst>
          </p:cNvPr>
          <p:cNvSpPr txBox="1"/>
          <p:nvPr/>
        </p:nvSpPr>
        <p:spPr>
          <a:xfrm>
            <a:off x="163629" y="4215088"/>
            <a:ext cx="8816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Total request </a:t>
            </a:r>
            <a:r>
              <a:rPr lang="en-US" sz="1100" dirty="0" err="1"/>
              <a:t>sebanyak</a:t>
            </a:r>
            <a:r>
              <a:rPr lang="en-US" sz="1100" dirty="0"/>
              <a:t> 3500 request, rata-rata waktu total yang </a:t>
            </a:r>
            <a:r>
              <a:rPr lang="en-US" sz="1100" dirty="0" err="1"/>
              <a:t>dibutuhkan</a:t>
            </a:r>
            <a:r>
              <a:rPr lang="en-US" sz="1100" dirty="0"/>
              <a:t> server untuk </a:t>
            </a:r>
            <a:r>
              <a:rPr lang="en-US" sz="1100" dirty="0" err="1"/>
              <a:t>memproses</a:t>
            </a:r>
            <a:r>
              <a:rPr lang="en-US" sz="1100" dirty="0"/>
              <a:t> </a:t>
            </a:r>
            <a:r>
              <a:rPr lang="en-US" sz="1100" dirty="0" err="1"/>
              <a:t>permintaan</a:t>
            </a:r>
            <a:r>
              <a:rPr lang="en-US" sz="1100" dirty="0"/>
              <a:t> dan </a:t>
            </a:r>
            <a:r>
              <a:rPr lang="en-US" sz="1100" dirty="0" err="1"/>
              <a:t>merespons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1.7 </a:t>
            </a:r>
            <a:r>
              <a:rPr lang="en-US" sz="1100" dirty="0" err="1"/>
              <a:t>detik</a:t>
            </a:r>
            <a:r>
              <a:rPr lang="en-US" sz="1100" dirty="0"/>
              <a:t>, 95% </a:t>
            </a:r>
            <a:r>
              <a:rPr lang="en-US" sz="1100" dirty="0" err="1"/>
              <a:t>requestnya</a:t>
            </a:r>
            <a:r>
              <a:rPr lang="en-US" sz="1100" dirty="0"/>
              <a:t> </a:t>
            </a:r>
            <a:r>
              <a:rPr lang="en-US" sz="1100" dirty="0" err="1"/>
              <a:t>diatas</a:t>
            </a:r>
            <a:r>
              <a:rPr lang="en-US" sz="1100" dirty="0"/>
              <a:t> 200ms </a:t>
            </a:r>
            <a:r>
              <a:rPr lang="en-US" sz="1100" dirty="0" err="1"/>
              <a:t>yaitu</a:t>
            </a:r>
            <a:r>
              <a:rPr lang="en-US" sz="1100" dirty="0"/>
              <a:t> 224.426ms,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35884-1B9F-E538-94AA-A443F2EA3C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38" b="27655"/>
          <a:stretch/>
        </p:blipFill>
        <p:spPr>
          <a:xfrm>
            <a:off x="0" y="1092200"/>
            <a:ext cx="91440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25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480000" y="290862"/>
            <a:ext cx="5583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3. Report HTTP_PUT</a:t>
            </a:r>
            <a:endParaRPr sz="2900" b="1" u="none" strike="noStrike" cap="none" dirty="0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72876-5BAE-7C8E-A99C-2572BD545F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91" b="7099"/>
          <a:stretch/>
        </p:blipFill>
        <p:spPr>
          <a:xfrm>
            <a:off x="480000" y="1540791"/>
            <a:ext cx="4126682" cy="1200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4332EE-D7AF-4B60-A960-6C77C2B71A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079" b="44286"/>
          <a:stretch/>
        </p:blipFill>
        <p:spPr>
          <a:xfrm>
            <a:off x="0" y="3039162"/>
            <a:ext cx="9144000" cy="1061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5984B-7ADD-D0CA-1B9E-E396E7AC27FF}"/>
              </a:ext>
            </a:extLst>
          </p:cNvPr>
          <p:cNvSpPr txBox="1"/>
          <p:nvPr/>
        </p:nvSpPr>
        <p:spPr>
          <a:xfrm flipH="1">
            <a:off x="4781550" y="1460500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/>
              <a:t>Sebanyak</a:t>
            </a:r>
            <a:r>
              <a:rPr lang="en-US" sz="1200" dirty="0"/>
              <a:t> 3500 request passed dengan </a:t>
            </a:r>
            <a:r>
              <a:rPr lang="en-US" sz="1200" dirty="0" err="1"/>
              <a:t>kecepatan</a:t>
            </a:r>
            <a:r>
              <a:rPr lang="en-US" sz="1200" dirty="0"/>
              <a:t> </a:t>
            </a:r>
            <a:r>
              <a:rPr lang="en-US" sz="1200" dirty="0" err="1"/>
              <a:t>dibawah</a:t>
            </a:r>
            <a:r>
              <a:rPr lang="en-US" sz="1200" dirty="0"/>
              <a:t> 200/s, 3500 </a:t>
            </a:r>
            <a:r>
              <a:rPr lang="en-US" sz="1200" dirty="0" err="1"/>
              <a:t>iterasi</a:t>
            </a:r>
            <a:r>
              <a:rPr lang="en-US" sz="1200" dirty="0"/>
              <a:t> dengan virtual </a:t>
            </a:r>
            <a:r>
              <a:rPr lang="en-US" sz="1200" dirty="0" err="1"/>
              <a:t>usernya</a:t>
            </a:r>
            <a:r>
              <a:rPr lang="en-US" sz="1200" dirty="0"/>
              <a:t> minimal 1 dan </a:t>
            </a:r>
            <a:r>
              <a:rPr lang="en-US" sz="1200" dirty="0" err="1"/>
              <a:t>maksimal</a:t>
            </a:r>
            <a:r>
              <a:rPr lang="en-US" sz="1200" dirty="0"/>
              <a:t> 1000, Menerima data </a:t>
            </a:r>
            <a:r>
              <a:rPr lang="en-US" sz="1200" dirty="0" err="1"/>
              <a:t>sebesar</a:t>
            </a:r>
            <a:r>
              <a:rPr lang="en-US" sz="1200" dirty="0"/>
              <a:t> 4,25 MB dengan </a:t>
            </a:r>
            <a:r>
              <a:rPr lang="en-US" sz="1200" dirty="0" err="1"/>
              <a:t>kecepatan</a:t>
            </a:r>
            <a:r>
              <a:rPr lang="en-US" sz="1200" dirty="0"/>
              <a:t> 0.18mB/s, </a:t>
            </a:r>
            <a:r>
              <a:rPr lang="en-US" sz="1200" dirty="0" err="1"/>
              <a:t>Mengirim</a:t>
            </a:r>
            <a:r>
              <a:rPr lang="en-US" sz="1200" dirty="0"/>
              <a:t> data </a:t>
            </a:r>
            <a:r>
              <a:rPr lang="en-US" sz="1200" dirty="0" err="1"/>
              <a:t>sebesar</a:t>
            </a:r>
            <a:r>
              <a:rPr lang="en-US" sz="1200" dirty="0"/>
              <a:t> 0.63MB dengan </a:t>
            </a:r>
            <a:r>
              <a:rPr lang="en-US" sz="1200" dirty="0" err="1"/>
              <a:t>kecepatan</a:t>
            </a:r>
            <a:r>
              <a:rPr lang="en-US" sz="1200" dirty="0"/>
              <a:t> 0.03mB/s</a:t>
            </a:r>
            <a:endParaRPr lang="en-ID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089B4-FD4B-C14B-DAD1-93E8F88C4E89}"/>
              </a:ext>
            </a:extLst>
          </p:cNvPr>
          <p:cNvSpPr txBox="1"/>
          <p:nvPr/>
        </p:nvSpPr>
        <p:spPr>
          <a:xfrm flipH="1">
            <a:off x="486349" y="4176183"/>
            <a:ext cx="817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Check : </a:t>
            </a:r>
            <a:r>
              <a:rPr lang="en-US" sz="1200" dirty="0" err="1"/>
              <a:t>memeriksa</a:t>
            </a:r>
            <a:r>
              <a:rPr lang="en-US" sz="1200" dirty="0"/>
              <a:t> </a:t>
            </a:r>
            <a:r>
              <a:rPr lang="en-US" sz="1200" dirty="0" err="1"/>
              <a:t>memvalidasi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merespons</a:t>
            </a:r>
            <a:r>
              <a:rPr lang="en-US" sz="1200" dirty="0"/>
              <a:t> dengan </a:t>
            </a:r>
            <a:r>
              <a:rPr lang="en-US" sz="1200" dirty="0" err="1"/>
              <a:t>konten</a:t>
            </a:r>
            <a:r>
              <a:rPr lang="en-US" sz="1200" dirty="0"/>
              <a:t> yang </a:t>
            </a:r>
            <a:r>
              <a:rPr lang="en-US" sz="1200" dirty="0" err="1"/>
              <a:t>diharapkan</a:t>
            </a:r>
            <a:r>
              <a:rPr lang="en-US" sz="1200" dirty="0"/>
              <a:t>. </a:t>
            </a:r>
            <a:r>
              <a:rPr lang="en-US" sz="1200" dirty="0" err="1"/>
              <a:t>Misalnya</a:t>
            </a:r>
            <a:r>
              <a:rPr lang="en-US" sz="1200" dirty="0"/>
              <a:t>, </a:t>
            </a:r>
            <a:r>
              <a:rPr lang="en-US" sz="1200" dirty="0" err="1"/>
              <a:t>pemeriksaan</a:t>
            </a:r>
            <a:r>
              <a:rPr lang="en-US" sz="1200" dirty="0"/>
              <a:t> dapat </a:t>
            </a:r>
            <a:r>
              <a:rPr lang="en-US" sz="1200" dirty="0" err="1"/>
              <a:t>memvalidasi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permintaan</a:t>
            </a:r>
            <a:r>
              <a:rPr lang="en-US" sz="1200" dirty="0"/>
              <a:t> PUT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response.status</a:t>
            </a:r>
            <a:r>
              <a:rPr lang="en-US" sz="1200" dirty="0"/>
              <a:t> == 200, atau </a:t>
            </a:r>
            <a:r>
              <a:rPr lang="en-US" sz="1200" dirty="0" err="1"/>
              <a:t>isi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ukuran</a:t>
            </a:r>
            <a:r>
              <a:rPr lang="en-US" sz="1200" dirty="0"/>
              <a:t> </a:t>
            </a:r>
            <a:r>
              <a:rPr lang="en-US" sz="1200" dirty="0" err="1"/>
              <a:t>tertentu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30690328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337800" y="150475"/>
            <a:ext cx="6374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1" i="0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en" sz="2900" b="1" i="0" u="none" strike="noStrike" cap="none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" sz="2900" b="1">
                <a:solidFill>
                  <a:srgbClr val="D01010"/>
                </a:solidFill>
                <a:latin typeface="Rubik"/>
                <a:ea typeface="Rubik"/>
                <a:cs typeface="Rubik"/>
                <a:sym typeface="Rubik"/>
              </a:rPr>
              <a:t>Kesimpulan</a:t>
            </a:r>
            <a:endParaRPr sz="2900" b="1" u="none" strike="noStrike" cap="none">
              <a:solidFill>
                <a:srgbClr val="D0101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1275" y="365100"/>
            <a:ext cx="482725" cy="4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B3DC38-A34E-E7C9-73B0-9649ECD8B55F}"/>
              </a:ext>
            </a:extLst>
          </p:cNvPr>
          <p:cNvSpPr txBox="1"/>
          <p:nvPr/>
        </p:nvSpPr>
        <p:spPr>
          <a:xfrm>
            <a:off x="840922" y="1561844"/>
            <a:ext cx="78230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dk1"/>
                </a:solidFill>
                <a:latin typeface="Rubik"/>
                <a:cs typeface="Rubik"/>
                <a:sym typeface="Rubik"/>
              </a:rPr>
              <a:t>API HTTP_POST dapat menampung 3500 iterasi dan 1000 virtual user, hanya saja </a:t>
            </a:r>
            <a:r>
              <a:rPr lang="en" sz="14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batas maksimum toleransi response APInya tidak mencapai 2 second, untuk mencapai toleransi dibutuhkan waktu 2,5 second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8382-80A4-7D92-A6E7-311A5AB41533}"/>
              </a:ext>
            </a:extLst>
          </p:cNvPr>
          <p:cNvSpPr txBox="1"/>
          <p:nvPr/>
        </p:nvSpPr>
        <p:spPr>
          <a:xfrm>
            <a:off x="840922" y="2473661"/>
            <a:ext cx="78230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dk1"/>
                </a:solidFill>
                <a:latin typeface="Rubik"/>
                <a:cs typeface="Rubik"/>
                <a:sym typeface="Rubik"/>
              </a:rPr>
              <a:t>API HTTP_PUT dapat menampung 3500 iterasi dan 1000 virtual user, hanya saja </a:t>
            </a:r>
            <a:r>
              <a:rPr lang="en" sz="14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batas maksimum toleransi response APInya tidak mencapai 2 second, untuk mencapai toleransi dibutuhkan waktu 2,2 second</a:t>
            </a:r>
            <a:endParaRPr lang="en-ID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433</Words>
  <Application>Microsoft Office PowerPoint</Application>
  <PresentationFormat>On-screen Show (16:9)</PresentationFormat>
  <Paragraphs>35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Rubik ExtraBold</vt:lpstr>
      <vt:lpstr>Rubik</vt:lpstr>
      <vt:lpstr>Arial</vt:lpstr>
      <vt:lpstr>Rubik SemiBold</vt:lpstr>
      <vt:lpstr>Simple Light</vt:lpstr>
      <vt:lpstr>Task 5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5 Report</dc:title>
  <cp:lastModifiedBy>NISRINA RAFIFA HANIF</cp:lastModifiedBy>
  <cp:revision>9</cp:revision>
  <dcterms:modified xsi:type="dcterms:W3CDTF">2023-03-03T15:29:08Z</dcterms:modified>
</cp:coreProperties>
</file>